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Helvetica"/>
              </a:rPr>
              <a:t>UK CLINICAL GUIDELINE · TEACHING DECK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>
                <a:solidFill>
                  <a:srgbClr val="FFFFFF"/>
                </a:solidFill>
                <a:latin typeface="Helvetica"/>
              </a:rPr>
              <a:t>Anaemia in Pregnancy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5661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Helvetica"/>
              </a:rPr>
              <a:t>A structured pathway for obstetric, midwifery and haematology teams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7548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Helvetica"/>
              </a:rPr>
              <a:t>Aligned with BSH · NICE · RCOG · MHRA · SPS · NHS SCT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Helvetica"/>
              </a:rPr>
              <a:t>v1.0 · 19 April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When do I escalate urgently?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Microangiopathy · TTP · DIC — do not miss these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10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280160"/>
            <a:ext cx="11247120" cy="4663440"/>
          </a:xfrm>
          <a:prstGeom prst="roundRect">
            <a:avLst/>
          </a:prstGeom>
          <a:solidFill>
            <a:srgbClr val="FBE9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105156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8F1D25"/>
                </a:solidFill>
                <a:latin typeface="Helvetica"/>
              </a:rPr>
              <a:t>•  Platelets &lt;50 with haemolytic indices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8F1D25"/>
                </a:solidFill>
                <a:latin typeface="Helvetica"/>
              </a:rPr>
              <a:t>•  Hb fall &gt;20 g/L in 24 h — no overt bleed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8F1D25"/>
                </a:solidFill>
                <a:latin typeface="Helvetica"/>
              </a:rPr>
              <a:t>•  Suspected TTP → ADAMTS13 + plasma exchange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8F1D25"/>
                </a:solidFill>
                <a:latin typeface="Helvetica"/>
              </a:rPr>
              <a:t>•  Deranged DIC screen → major haemorrhage pathway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8F1D25"/>
                </a:solidFill>
                <a:latin typeface="Helvetica"/>
              </a:rPr>
              <a:t>•  Consider HELLP, aHUS, AIHA, AFLP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Common mistakes in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Avoidable errors identified from audit and incident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11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280160"/>
            <a:ext cx="11247120" cy="4663440"/>
          </a:xfrm>
          <a:prstGeom prst="roundRect">
            <a:avLst/>
          </a:prstGeom>
          <a:solidFill>
            <a:srgbClr val="FFF3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105156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92400E"/>
                </a:solidFill>
                <a:latin typeface="Helvetica"/>
              </a:rPr>
              <a:t>•  Empirical iron before excluding haemoglobinopathy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92400E"/>
                </a:solidFill>
                <a:latin typeface="Helvetica"/>
              </a:rPr>
              <a:t>•  Ferritin interpreted alone during inflammation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92400E"/>
                </a:solidFill>
                <a:latin typeface="Helvetica"/>
              </a:rPr>
              <a:t>•  Reassessing Hb before 4 weeks after IV iron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92400E"/>
                </a:solidFill>
                <a:latin typeface="Helvetica"/>
              </a:rPr>
              <a:t>•  Skipping 30-minute post-IV-iron observation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92400E"/>
                </a:solidFill>
                <a:latin typeface="Helvetica"/>
              </a:rPr>
              <a:t>•  Transfusing to a target Hb when IV iron feasible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Five take-home messages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What to remember at the bedside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12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325880"/>
            <a:ext cx="777240" cy="841248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777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Helvetica"/>
              </a:rPr>
              <a:t>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371600" y="1325880"/>
            <a:ext cx="10378440" cy="841248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600200" y="141732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4F6C"/>
                </a:solidFill>
                <a:latin typeface="Helvetica"/>
              </a:rPr>
              <a:t>Know the thresholds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00200" y="1783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41821"/>
                </a:solidFill>
                <a:latin typeface="Helvetica"/>
              </a:rPr>
              <a:t>T1 &lt;110 · T2/T3 &lt;105 · PP 48 h &lt;100 · ferritin &lt;30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2920" y="2212848"/>
            <a:ext cx="777240" cy="841248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2212848"/>
            <a:ext cx="777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Helvetica"/>
              </a:rPr>
              <a:t>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371600" y="2212848"/>
            <a:ext cx="10378440" cy="841248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600200" y="230428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4F6C"/>
                </a:solidFill>
                <a:latin typeface="Helvetica"/>
              </a:rPr>
              <a:t>Start oral iron well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0200" y="267004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41821"/>
                </a:solidFill>
                <a:latin typeface="Helvetica"/>
              </a:rPr>
              <a:t>100–200 mg daily · review Hb at 2 weeks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099816"/>
            <a:ext cx="777240" cy="841248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99816"/>
            <a:ext cx="777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Helvetica"/>
              </a:rPr>
              <a:t>3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371600" y="3099816"/>
            <a:ext cx="10378440" cy="841248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600200" y="3191256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4F6C"/>
                </a:solidFill>
                <a:latin typeface="Helvetica"/>
              </a:rPr>
              <a:t>Use IV iron with care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00200" y="3557016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41821"/>
                </a:solidFill>
                <a:latin typeface="Helvetica"/>
              </a:rPr>
              <a:t>Dose per SPC · observe ≥30 min · Hb ≥4 weeks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2920" y="3986784"/>
            <a:ext cx="777240" cy="841248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2920" y="3986784"/>
            <a:ext cx="777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Helvetica"/>
              </a:rPr>
              <a:t>4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371600" y="3986784"/>
            <a:ext cx="10378440" cy="841248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600200" y="4078224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4F6C"/>
                </a:solidFill>
                <a:latin typeface="Helvetica"/>
              </a:rPr>
              <a:t>Stratify postpartum by Hb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00200" y="4443984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41821"/>
                </a:solidFill>
                <a:latin typeface="Helvetica"/>
              </a:rPr>
              <a:t>≥100 oral · 70–99 consider IV · &lt;70 transfuse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02920" y="4873752"/>
            <a:ext cx="777240" cy="841248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4873752"/>
            <a:ext cx="777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Helvetica"/>
              </a:rPr>
              <a:t>5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371600" y="4873752"/>
            <a:ext cx="10378440" cy="841248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600200" y="496519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4F6C"/>
                </a:solidFill>
                <a:latin typeface="Helvetica"/>
              </a:rPr>
              <a:t>Escalate red flags early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00200" y="533095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41821"/>
                </a:solidFill>
                <a:latin typeface="Helvetica"/>
              </a:rPr>
              <a:t>Platelets &lt;50 + haemolysis · Hb fall &gt;20 g/L / 24 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Why does anaemia in pregnancy matter?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Mother · baby · system — the case for a structured pathway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2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280160"/>
            <a:ext cx="3703320" cy="493776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417320"/>
            <a:ext cx="3703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0B4F6C"/>
                </a:solidFill>
                <a:latin typeface="Helvetica"/>
              </a:rPr>
              <a:t>Mother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011680"/>
            <a:ext cx="32461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Fatigue, breathlessness, dizziness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Higher transfusion risk at delivery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Impacts recovery and breastfeeding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1280160"/>
            <a:ext cx="3703320" cy="493776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26280" y="1417320"/>
            <a:ext cx="3703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0B4F6C"/>
                </a:solidFill>
                <a:latin typeface="Helvetica"/>
              </a:rPr>
              <a:t>Baby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2011680"/>
            <a:ext cx="32461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Low birth weight and preterm birth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Reduced neonatal iron stores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No consistent cognition signal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92440" y="1280160"/>
            <a:ext cx="3703320" cy="493776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1417320"/>
            <a:ext cx="3703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0B4F6C"/>
                </a:solidFill>
                <a:latin typeface="Helvetica"/>
              </a:rPr>
              <a:t>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011680"/>
            <a:ext cx="32461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MBRRACE-UK flags avoidable harm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Transfusion and IV iron carry cost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Structured pathway cuts variation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What are the thresholds?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Trimester Hb · ferritin confirms iron deficiency · BSH 2020 · NICE NG201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3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280160"/>
            <a:ext cx="2743200" cy="2103120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08760"/>
            <a:ext cx="2743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>
                <a:solidFill>
                  <a:srgbClr val="FFFFFF"/>
                </a:solidFill>
                <a:latin typeface="Helvetica"/>
              </a:rPr>
              <a:t>&lt; 110 g/L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5146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Helvetica"/>
              </a:rPr>
              <a:t>First trimester (Hb)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280160"/>
            <a:ext cx="2743200" cy="2103120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37560" y="1508760"/>
            <a:ext cx="2743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>
                <a:solidFill>
                  <a:srgbClr val="FFFFFF"/>
                </a:solidFill>
                <a:latin typeface="Helvetica"/>
              </a:rPr>
              <a:t>&lt; 105 g/L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25146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Helvetica"/>
              </a:rPr>
              <a:t>Second / third trimester (Hb)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72200" y="1280160"/>
            <a:ext cx="2743200" cy="2103120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2200" y="1508760"/>
            <a:ext cx="2743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>
                <a:solidFill>
                  <a:srgbClr val="FFFFFF"/>
                </a:solidFill>
                <a:latin typeface="Helvetica"/>
              </a:rPr>
              <a:t>&lt; 100 g/L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25146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Helvetica"/>
              </a:rPr>
              <a:t>Postpartum first 48 h (Hb)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06840" y="1280160"/>
            <a:ext cx="2743200" cy="2103120"/>
          </a:xfrm>
          <a:prstGeom prst="round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006840" y="1508760"/>
            <a:ext cx="2743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>
                <a:solidFill>
                  <a:srgbClr val="FFFFFF"/>
                </a:solidFill>
                <a:latin typeface="Helvetica"/>
              </a:rPr>
              <a:t>&lt; 30 µg/L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06840" y="25146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Helvetica"/>
              </a:rPr>
              <a:t>Ferritin confirms iron deficiency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2920" y="3749039"/>
            <a:ext cx="11155680" cy="2468880"/>
          </a:xfrm>
          <a:prstGeom prst="roundRect">
            <a:avLst/>
          </a:prstGeom>
          <a:solidFill>
            <a:srgbClr val="FFF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3886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92400E"/>
                </a:solidFill>
                <a:latin typeface="Helvetica"/>
              </a:rPr>
              <a:t>Interpretation cautions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34340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700">
                <a:solidFill>
                  <a:srgbClr val="92400E"/>
                </a:solidFill>
                <a:latin typeface="Helvetica"/>
              </a:rPr>
              <a:t>•  Mid-T2 dilutional trough — do not over-treat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700">
                <a:solidFill>
                  <a:srgbClr val="92400E"/>
                </a:solidFill>
                <a:latin typeface="Helvetica"/>
              </a:rPr>
              <a:t>•  Ferritin is acute-phase; add TSAT + CRP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700">
                <a:solidFill>
                  <a:srgbClr val="92400E"/>
                </a:solidFill>
                <a:latin typeface="Helvetica"/>
              </a:rPr>
              <a:t>•  MCV rises ≈6 fL physiologically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700">
                <a:solidFill>
                  <a:srgbClr val="92400E"/>
                </a:solidFill>
                <a:latin typeface="Helvetica"/>
              </a:rPr>
              <a:t>•  Hepcidin and sTfR — NOT routine in UK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Who gets screened, and with what?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FBC for all · ferritin for those who need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4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280160"/>
            <a:ext cx="5577840" cy="402336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41732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B4F6C"/>
                </a:solidFill>
                <a:latin typeface="Helvetica"/>
              </a:rPr>
              <a:t>Routine FBC — established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011680"/>
            <a:ext cx="53035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FBC at booking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FBC at 28 weeks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Earlier if symptoms or risk factors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280160"/>
            <a:ext cx="5577840" cy="402336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41732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B4F6C"/>
                </a:solidFill>
                <a:latin typeface="Helvetica"/>
              </a:rPr>
              <a:t>Ferritin — targeted only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011680"/>
            <a:ext cx="53035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If anaemic — confirm deficiency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HMB · prior IDA · vegan / vegetarian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Bariatric · malabsorption · multiples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800">
                <a:solidFill>
                  <a:srgbClr val="141821"/>
                </a:solidFill>
                <a:latin typeface="Helvetica"/>
              </a:rPr>
              <a:t>•  NOT routine unselected screening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5486400"/>
            <a:ext cx="11247120" cy="914400"/>
          </a:xfrm>
          <a:prstGeom prst="roundRect">
            <a:avLst/>
          </a:prstGeom>
          <a:solidFill>
            <a:srgbClr val="FFF3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55778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92400E"/>
                </a:solidFill>
                <a:latin typeface="Helvetica"/>
              </a:rPr>
              <a:t>Emerging — HOW Collaborative 2025 (not UK standard)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8978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92400E"/>
                </a:solidFill>
                <a:latin typeface="Helvetica"/>
              </a:rPr>
              <a:t>Proposes routine ferritin at booking and 24–28 weeks. Adopt only as audited local policy.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How do I reach the diagnosis?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FBC → threshold → ferritin → equivocal work-up → alternatives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5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pic>
        <p:nvPicPr>
          <p:cNvPr id="8" name="Picture 7" descr="diagnostic-pathw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005" y="1143000"/>
            <a:ext cx="6737684" cy="5120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How do I give oral iron well?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First-line: elemental iron 100–200 mg daily · review at 2 weeks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6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713232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Elemental iron 100–200 mg daily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Empty stomach; vitamin C helps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Avoid tea, coffee, calcium, antacids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Review Hb at 2 weeks — expect ≈10 g/L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Continue 3 months after Hb normalises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863840" y="1280160"/>
            <a:ext cx="3931920" cy="393192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92440" y="14173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B4F6C"/>
                </a:solidFill>
                <a:latin typeface="Helvetica"/>
              </a:rPr>
              <a:t>Regimens (any one)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92440" y="1874519"/>
            <a:ext cx="3657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500">
                <a:solidFill>
                  <a:srgbClr val="141821"/>
                </a:solidFill>
                <a:latin typeface="Helvetica"/>
              </a:rPr>
              <a:t>•  Ferrous sulfate 200 mg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500">
                <a:solidFill>
                  <a:srgbClr val="141821"/>
                </a:solidFill>
                <a:latin typeface="Helvetica"/>
              </a:rPr>
              <a:t>•  Ferrous fumarate 210 mg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500">
                <a:solidFill>
                  <a:srgbClr val="141821"/>
                </a:solidFill>
                <a:latin typeface="Helvetica"/>
              </a:rPr>
              <a:t>•  Ferrous gluconate 300 mg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500">
                <a:solidFill>
                  <a:srgbClr val="141821"/>
                </a:solidFill>
                <a:latin typeface="Helvetica"/>
              </a:rPr>
              <a:t>•  Each 2–3× daily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5623560"/>
            <a:ext cx="11247120" cy="777240"/>
          </a:xfrm>
          <a:prstGeom prst="roundRect">
            <a:avLst/>
          </a:prstGeom>
          <a:solidFill>
            <a:srgbClr val="FFF3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5715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92400E"/>
                </a:solidFill>
                <a:latin typeface="Helvetica"/>
              </a:rPr>
              <a:t>Intolerance: change formulation · dose reduce · alternate-day — keep 2-week review target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When do I escalate to IV iron?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FCM · FDI · confine to T2/T3 unless clearly necessary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7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25880"/>
            <a:ext cx="68580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Oral intolerance despite change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True non-response after 2 weeks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Malabsorption (coeliac, bariatric, IBD)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Severe anaemia Hb &lt;90 from T2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000">
                <a:solidFill>
                  <a:srgbClr val="141821"/>
                </a:solidFill>
                <a:latin typeface="Helvetica"/>
              </a:rPr>
              <a:t>•  Late presentation ≥34 weeks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589520" y="1280160"/>
            <a:ext cx="4206240" cy="4572000"/>
          </a:xfrm>
          <a:prstGeom prst="roundRect">
            <a:avLst/>
          </a:prstGeom>
          <a:solidFill>
            <a:srgbClr val="EE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818120" y="1417320"/>
            <a:ext cx="3931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B4F6C"/>
                </a:solidFill>
                <a:latin typeface="Helvetica"/>
              </a:rPr>
              <a:t>Safety essentials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18120" y="1874519"/>
            <a:ext cx="393192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400">
                <a:solidFill>
                  <a:srgbClr val="141821"/>
                </a:solidFill>
                <a:latin typeface="Helvetica"/>
              </a:rPr>
              <a:t>•  Dose per current SPC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400">
                <a:solidFill>
                  <a:srgbClr val="141821"/>
                </a:solidFill>
                <a:latin typeface="Helvetica"/>
              </a:rPr>
              <a:t>•  Observe ≥30 min every dose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400">
                <a:solidFill>
                  <a:srgbClr val="141821"/>
                </a:solidFill>
                <a:latin typeface="Helvetica"/>
              </a:rPr>
              <a:t>•  Reassess Hb ≥4 weeks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400">
                <a:solidFill>
                  <a:srgbClr val="141821"/>
                </a:solidFill>
                <a:latin typeface="Helvetica"/>
              </a:rPr>
              <a:t>•  Phosphate after FCM if at risk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1400">
                <a:solidFill>
                  <a:srgbClr val="141821"/>
                </a:solidFill>
                <a:latin typeface="Helvetica"/>
              </a:rPr>
              <a:t>•  Consent covers hypersensitivity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How do I treat postpartum anaemia?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Check when triggered · stratify by Hb band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8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pic>
        <p:nvPicPr>
          <p:cNvPr id="8" name="Picture 7" descr="postpartum-pathw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247" y="1143000"/>
            <a:ext cx="7315200" cy="51206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4F6C"/>
                </a:solidFill>
                <a:latin typeface="Helvetica"/>
              </a:rPr>
              <a:t>When do I transfuse — and which blood?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58368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A6270"/>
                </a:solidFill>
                <a:latin typeface="Helvetica"/>
              </a:rPr>
              <a:t>Restrictive threshold · single-unit reassess · correct 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182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200" b="0">
                <a:solidFill>
                  <a:srgbClr val="5A6270"/>
                </a:solidFill>
                <a:latin typeface="Helvetica"/>
              </a:rPr>
              <a:t>9 / 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18288"/>
          </a:xfrm>
          <a:prstGeom prst="rect">
            <a:avLst/>
          </a:prstGeom>
          <a:solidFill>
            <a:srgbClr val="0B4F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638544"/>
            <a:ext cx="91440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A6270"/>
                </a:solidFill>
                <a:latin typeface="Helvetica"/>
              </a:rPr>
              <a:t>Anaemia in Pregnancy · UK Clinical Guideline · v1.0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141821"/>
                </a:solidFill>
                <a:latin typeface="Helvetica"/>
              </a:rPr>
              <a:t>•  Restrictive threshold Hb &lt;70 g/L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141821"/>
                </a:solidFill>
                <a:latin typeface="Helvetica"/>
              </a:rPr>
              <a:t>•  Single-unit reassess in non-bleeding women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141821"/>
                </a:solidFill>
                <a:latin typeface="Helvetica"/>
              </a:rPr>
              <a:t>•  K-negative for women of childbearing age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141821"/>
                </a:solidFill>
                <a:latin typeface="Helvetica"/>
              </a:rPr>
              <a:t>•  CMV-negative for elective pregnancy transfusion</a:t>
            </a:r>
          </a:p>
          <a:p>
            <a:pPr algn="l">
              <a:lnSpc>
                <a:spcPct val="115000"/>
              </a:lnSpc>
              <a:spcAft>
                <a:spcPts val="200"/>
              </a:spcAft>
            </a:pPr>
            <a:r>
              <a:rPr sz="2200">
                <a:solidFill>
                  <a:srgbClr val="141821"/>
                </a:solidFill>
                <a:latin typeface="Helvetica"/>
              </a:rPr>
              <a:t>•  Do NOT delay urgent transfusion for CMV-negative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